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81" r:id="rId3"/>
    <p:sldId id="257" r:id="rId4"/>
    <p:sldId id="259" r:id="rId5"/>
    <p:sldId id="260" r:id="rId6"/>
    <p:sldId id="262" r:id="rId7"/>
    <p:sldId id="265" r:id="rId8"/>
    <p:sldId id="280" r:id="rId9"/>
    <p:sldId id="266" r:id="rId10"/>
    <p:sldId id="267" r:id="rId11"/>
    <p:sldId id="275" r:id="rId12"/>
    <p:sldId id="276" r:id="rId13"/>
    <p:sldId id="277" r:id="rId14"/>
    <p:sldId id="278" r:id="rId15"/>
    <p:sldId id="264" r:id="rId16"/>
    <p:sldId id="274" r:id="rId17"/>
    <p:sldId id="279" r:id="rId1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7" d="100"/>
          <a:sy n="77" d="100"/>
        </p:scale>
        <p:origin x="-954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D4666-0807-47EB-A2B5-9CFD9A3EA55A}" type="datetimeFigureOut">
              <a:rPr lang="ru-RU" smtClean="0"/>
              <a:t>28.01.2020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FC480-C094-4591-812C-F023226E22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1572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D4666-0807-47EB-A2B5-9CFD9A3EA55A}" type="datetimeFigureOut">
              <a:rPr lang="ru-RU" smtClean="0"/>
              <a:t>28.01.2020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FC480-C094-4591-812C-F023226E22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3861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D4666-0807-47EB-A2B5-9CFD9A3EA55A}" type="datetimeFigureOut">
              <a:rPr lang="ru-RU" smtClean="0"/>
              <a:t>28.01.2020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FC480-C094-4591-812C-F023226E22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4931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D4666-0807-47EB-A2B5-9CFD9A3EA55A}" type="datetimeFigureOut">
              <a:rPr lang="ru-RU" smtClean="0"/>
              <a:t>28.01.2020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FC480-C094-4591-812C-F023226E22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1260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D4666-0807-47EB-A2B5-9CFD9A3EA55A}" type="datetimeFigureOut">
              <a:rPr lang="ru-RU" smtClean="0"/>
              <a:t>28.01.2020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FC480-C094-4591-812C-F023226E22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8019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D4666-0807-47EB-A2B5-9CFD9A3EA55A}" type="datetimeFigureOut">
              <a:rPr lang="ru-RU" smtClean="0"/>
              <a:t>28.01.2020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FC480-C094-4591-812C-F023226E22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0881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D4666-0807-47EB-A2B5-9CFD9A3EA55A}" type="datetimeFigureOut">
              <a:rPr lang="ru-RU" smtClean="0"/>
              <a:t>28.01.2020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FC480-C094-4591-812C-F023226E22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1066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D4666-0807-47EB-A2B5-9CFD9A3EA55A}" type="datetimeFigureOut">
              <a:rPr lang="ru-RU" smtClean="0"/>
              <a:t>28.01.2020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FC480-C094-4591-812C-F023226E22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4433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D4666-0807-47EB-A2B5-9CFD9A3EA55A}" type="datetimeFigureOut">
              <a:rPr lang="ru-RU" smtClean="0"/>
              <a:t>28.01.2020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FC480-C094-4591-812C-F023226E22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7338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D4666-0807-47EB-A2B5-9CFD9A3EA55A}" type="datetimeFigureOut">
              <a:rPr lang="ru-RU" smtClean="0"/>
              <a:t>28.01.2020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FC480-C094-4591-812C-F023226E22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01646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D4666-0807-47EB-A2B5-9CFD9A3EA55A}" type="datetimeFigureOut">
              <a:rPr lang="ru-RU" smtClean="0"/>
              <a:t>28.01.2020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FC480-C094-4591-812C-F023226E22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385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CD4666-0807-47EB-A2B5-9CFD9A3EA55A}" type="datetimeFigureOut">
              <a:rPr lang="ru-RU" smtClean="0"/>
              <a:t>28.01.2020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FC480-C094-4591-812C-F023226E22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5885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99592" y="260648"/>
            <a:ext cx="7344816" cy="1872207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Анализ сетевой топологии социальных сетей, извлеченных из литературы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83568" y="3140969"/>
            <a:ext cx="5472608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Выполнил</a:t>
            </a:r>
            <a:r>
              <a:rPr lang="ru-RU" dirty="0" smtClean="0"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: ученик </a:t>
            </a:r>
            <a:r>
              <a:rPr lang="ru-RU" dirty="0"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10 класса  ГОУ ЛНР « АГ им. П.Н. Липовенко » </a:t>
            </a:r>
            <a:endParaRPr lang="ru-RU" dirty="0" smtClean="0">
              <a:latin typeface="Arial" panose="020B0604020202020204" pitchFamily="34" charset="0"/>
              <a:ea typeface="Times New Roman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Островский Виталий Дмитриевич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Руководитель</a:t>
            </a:r>
            <a:r>
              <a:rPr lang="ru-RU" b="1" dirty="0"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: </a:t>
            </a:r>
            <a:endParaRPr lang="ru-RU" b="1" dirty="0" smtClean="0">
              <a:latin typeface="Arial" panose="020B0604020202020204" pitchFamily="34" charset="0"/>
              <a:ea typeface="Times New Roman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b="1" dirty="0" err="1" smtClean="0"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Мизь</a:t>
            </a:r>
            <a:r>
              <a:rPr lang="ru-RU" b="1" dirty="0" smtClean="0"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 </a:t>
            </a:r>
            <a:r>
              <a:rPr lang="ru-RU" b="1" dirty="0"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Лариса Владимировна</a:t>
            </a:r>
            <a:endParaRPr lang="ru-RU" sz="1400" b="1" dirty="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учитель математики, заместитель директора по УВР ГОУ ЛНР « АГ им. П.Н. Липовенко »</a:t>
            </a:r>
            <a:endParaRPr lang="ru-RU" sz="1400" dirty="0">
              <a:effectLst/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  <p:pic>
        <p:nvPicPr>
          <p:cNvPr id="6" name="Picture 9" descr="A close up of a map&#10;&#10;Description automatically generated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7" t="4770" r="4159" b="3642"/>
          <a:stretch/>
        </p:blipFill>
        <p:spPr bwMode="auto">
          <a:xfrm>
            <a:off x="6372200" y="3170107"/>
            <a:ext cx="2463165" cy="23234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0474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1184176"/>
          </a:xfrm>
        </p:spPr>
        <p:txBody>
          <a:bodyPr>
            <a:normAutofit fontScale="90000"/>
          </a:bodyPr>
          <a:lstStyle/>
          <a:p>
            <a:pPr lvl="0"/>
            <a:r>
              <a:rPr lang="ru-RU" sz="4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Взвешенная</a:t>
            </a:r>
            <a:r>
              <a:rPr lang="ru-RU" sz="4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4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степень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10" descr="A screenshot of a cell phone&#10;&#10;Description automatically generated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18" y="1484784"/>
            <a:ext cx="3888963" cy="4176464"/>
          </a:xfrm>
          <a:prstGeom prst="rect">
            <a:avLst/>
          </a:prstGeom>
        </p:spPr>
      </p:pic>
      <p:pic>
        <p:nvPicPr>
          <p:cNvPr id="5" name="Picture 9" descr="A close up of a map&#10;&#10;Description automatically generated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7" t="4770" r="4159" b="3642"/>
          <a:stretch/>
        </p:blipFill>
        <p:spPr bwMode="auto">
          <a:xfrm>
            <a:off x="5004048" y="1412776"/>
            <a:ext cx="3600400" cy="43204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323528" y="5731283"/>
            <a:ext cx="8424936" cy="878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Слева</a:t>
            </a:r>
            <a:r>
              <a:rPr lang="ru-RU" b="1" dirty="0" smtClean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: распределение </a:t>
            </a:r>
            <a:r>
              <a:rPr lang="ru-RU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взвешенной вершины графа. </a:t>
            </a:r>
            <a:endParaRPr lang="ru-RU" b="1" dirty="0" smtClean="0">
              <a:solidFill>
                <a:srgbClr val="000000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Справа</a:t>
            </a:r>
            <a:r>
              <a:rPr lang="ru-RU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: визуализация взвешенной вершины графа.</a:t>
            </a:r>
            <a:endParaRPr lang="ru-RU" sz="1400" b="1" dirty="0">
              <a:effectLst/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3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286000" y="260648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3600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Диаметр</a:t>
            </a:r>
            <a:r>
              <a:rPr lang="ru-RU" sz="2800" dirty="0">
                <a:solidFill>
                  <a:srgbClr val="8CADAE">
                    <a:shade val="75000"/>
                  </a:srgbClr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  <a:t/>
            </a:r>
            <a:br>
              <a:rPr lang="ru-RU" sz="2800" dirty="0">
                <a:solidFill>
                  <a:srgbClr val="8CADAE">
                    <a:shade val="75000"/>
                  </a:srgbClr>
                </a:solidFill>
                <a:latin typeface="Arial" panose="020B0604020202020204" pitchFamily="34" charset="0"/>
                <a:ea typeface="Calibri"/>
                <a:cs typeface="Arial" panose="020B0604020202020204" pitchFamily="34" charset="0"/>
              </a:rPr>
            </a:b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18" descr="A picture containing water&#10;&#10;Description automatically generated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80728"/>
            <a:ext cx="8784975" cy="513333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23528" y="5805264"/>
            <a:ext cx="8136904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Двумерная проекция графа литературного произведения </a:t>
            </a:r>
            <a:endParaRPr lang="ru-RU" b="1" dirty="0" smtClean="0">
              <a:solidFill>
                <a:srgbClr val="000000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«</a:t>
            </a:r>
            <a:r>
              <a:rPr lang="ru-RU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Игра Престолов»</a:t>
            </a:r>
            <a:endParaRPr lang="ru-RU" sz="1400" b="1" dirty="0">
              <a:effectLst/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87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763688" y="400243"/>
            <a:ext cx="63708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Aft>
                <a:spcPts val="0"/>
              </a:spcAft>
            </a:pPr>
            <a:r>
              <a:rPr lang="ru-RU" sz="2400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Степень посредничества </a:t>
            </a:r>
            <a:endParaRPr lang="ru-RU" sz="2400" b="1" dirty="0" smtClean="0">
              <a:solidFill>
                <a:srgbClr val="000000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</a:endParaRPr>
          </a:p>
          <a:p>
            <a:pPr algn="ctr" fontAlgn="base">
              <a:spcAft>
                <a:spcPts val="0"/>
              </a:spcAft>
            </a:pPr>
            <a:r>
              <a:rPr lang="ru-RU" sz="2400" b="1" dirty="0" smtClean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(</a:t>
            </a:r>
            <a:r>
              <a:rPr lang="ru-RU" sz="2400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мера центральности графа)</a:t>
            </a:r>
            <a:endParaRPr lang="ru-RU" sz="2400" dirty="0">
              <a:effectLst/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  <p:pic>
        <p:nvPicPr>
          <p:cNvPr id="5" name="Picture 11" descr="A screenshot of a cell phone&#10;&#10;Description automatically generated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62" y="1628800"/>
            <a:ext cx="3888432" cy="4392488"/>
          </a:xfrm>
          <a:prstGeom prst="rect">
            <a:avLst/>
          </a:prstGeom>
        </p:spPr>
      </p:pic>
      <p:pic>
        <p:nvPicPr>
          <p:cNvPr id="6" name="Picture 12" descr="A close up of a map&#10;&#10;Description automatically generated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" t="7883" r="5505" b="4994"/>
          <a:stretch/>
        </p:blipFill>
        <p:spPr bwMode="auto">
          <a:xfrm>
            <a:off x="4716016" y="1628800"/>
            <a:ext cx="3816424" cy="43924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107504" y="5805264"/>
            <a:ext cx="8568952" cy="878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Слева: распределение меры центрального графа. </a:t>
            </a:r>
            <a:endParaRPr lang="ru-RU" b="1" dirty="0" smtClean="0">
              <a:solidFill>
                <a:srgbClr val="000000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Справа</a:t>
            </a:r>
            <a:r>
              <a:rPr lang="ru-RU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: визуализация степени посредничества.</a:t>
            </a:r>
            <a:endParaRPr lang="ru-RU" sz="1400" b="1" dirty="0">
              <a:effectLst/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7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611560" y="260648"/>
            <a:ext cx="7992888" cy="1141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Aft>
                <a:spcPts val="0"/>
              </a:spcAft>
            </a:pPr>
            <a:r>
              <a:rPr lang="ru-RU" sz="24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Степень </a:t>
            </a:r>
            <a:r>
              <a:rPr lang="ru-RU" sz="2400" b="1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связывания</a:t>
            </a:r>
          </a:p>
          <a:p>
            <a:pPr algn="ctr" fontAlgn="base">
              <a:lnSpc>
                <a:spcPct val="150000"/>
              </a:lnSpc>
              <a:spcAft>
                <a:spcPts val="0"/>
              </a:spcAft>
            </a:pPr>
            <a:r>
              <a:rPr lang="ru-RU" sz="2400" b="1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lang="ru-RU" sz="2400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(вершины, которые находятся между сообществами)</a:t>
            </a:r>
            <a:endParaRPr lang="ru-RU" sz="2400" dirty="0">
              <a:effectLst/>
              <a:latin typeface="Calibri"/>
              <a:ea typeface="Calibri"/>
              <a:cs typeface="Times New Roman"/>
            </a:endParaRPr>
          </a:p>
        </p:txBody>
      </p:sp>
      <p:pic>
        <p:nvPicPr>
          <p:cNvPr id="5" name="Picture 13" descr="A screenshot of a cell phone&#10;&#10;Description automatically generated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00808"/>
            <a:ext cx="3672408" cy="3816424"/>
          </a:xfrm>
          <a:prstGeom prst="rect">
            <a:avLst/>
          </a:prstGeom>
        </p:spPr>
      </p:pic>
      <p:pic>
        <p:nvPicPr>
          <p:cNvPr id="6" name="Picture 1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424"/>
          <a:stretch/>
        </p:blipFill>
        <p:spPr bwMode="auto">
          <a:xfrm>
            <a:off x="4716016" y="1772816"/>
            <a:ext cx="3600400" cy="37444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611560" y="5517232"/>
            <a:ext cx="7704856" cy="878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.</a:t>
            </a:r>
            <a:r>
              <a:rPr lang="ru-RU" b="1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rPr>
              <a:t>Слева: распределение степени связывания графа. Справа: визуализация степени связывания графа</a:t>
            </a:r>
            <a:endParaRPr lang="ru-RU" sz="1400" b="1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850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187624" y="404664"/>
            <a:ext cx="7488832" cy="658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Aft>
                <a:spcPts val="0"/>
              </a:spcAft>
            </a:pPr>
            <a:r>
              <a:rPr lang="ru-RU" sz="2800" b="1" dirty="0" err="1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PageRank</a:t>
            </a:r>
            <a:r>
              <a:rPr lang="ru-RU" sz="2800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 (степень важности вершины)</a:t>
            </a:r>
            <a:endParaRPr lang="ru-RU" sz="2800" dirty="0">
              <a:effectLst/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  <p:pic>
        <p:nvPicPr>
          <p:cNvPr id="5" name="Picture 15" descr="A screenshot of a cell phone&#10;&#10;Description automatically generated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72816"/>
            <a:ext cx="3600400" cy="3816424"/>
          </a:xfrm>
          <a:prstGeom prst="rect">
            <a:avLst/>
          </a:prstGeom>
        </p:spPr>
      </p:pic>
      <p:pic>
        <p:nvPicPr>
          <p:cNvPr id="6" name="Picture 16" descr="A close up of a map&#10;&#10;Description automatically generated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0"/>
          <a:stretch/>
        </p:blipFill>
        <p:spPr bwMode="auto">
          <a:xfrm>
            <a:off x="4932040" y="1807636"/>
            <a:ext cx="3312368" cy="37816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179512" y="5795838"/>
            <a:ext cx="8748464" cy="878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Слева: распределение степени важности вершины. </a:t>
            </a:r>
            <a:endParaRPr lang="ru-RU" b="1" dirty="0" smtClean="0">
              <a:solidFill>
                <a:srgbClr val="000000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Справа</a:t>
            </a:r>
            <a:r>
              <a:rPr lang="ru-RU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: визуализации степени важности вершины.</a:t>
            </a:r>
            <a:endParaRPr lang="ru-RU" sz="1400" b="1" dirty="0">
              <a:effectLst/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27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fontAlgn="base"/>
            <a:r>
              <a:rPr lang="ru-RU" sz="4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Тесно-связанные сообщества</a:t>
            </a:r>
            <a:endParaRPr lang="ru-RU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8" descr="A screenshot of a video game&#10;&#10;Description automatically generated"/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5" t="1424" r="1704" b="2830"/>
          <a:stretch/>
        </p:blipFill>
        <p:spPr bwMode="auto">
          <a:xfrm>
            <a:off x="827584" y="1412776"/>
            <a:ext cx="7305216" cy="51640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9252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Вывод</a:t>
            </a:r>
            <a:endParaRPr lang="ru-RU" sz="4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457200">
              <a:buNone/>
            </a:pPr>
            <a:r>
              <a:rPr lang="ru-RU" sz="2800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В этой работе  предпринята попытка провести  сетевой анализ, который социологи проводят в своих ежедневных исследованиях. </a:t>
            </a:r>
            <a:endParaRPr lang="ru-RU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457200">
              <a:buNone/>
            </a:pP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Исходя </a:t>
            </a: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</a:rPr>
              <a:t>из полученных результатов </a:t>
            </a:r>
            <a:r>
              <a:rPr lang="ru-RU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видно,что</a:t>
            </a: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данный алгоритм применим к любым литературным произведениям. </a:t>
            </a:r>
          </a:p>
          <a:p>
            <a:pPr marL="0" indent="457200">
              <a:buNone/>
            </a:pPr>
            <a:r>
              <a:rPr lang="ru-RU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Такой способ анализа оказался быстрым и эффективным, а так же обладающим достаточным потенциалом для последующего развития</a:t>
            </a:r>
            <a:endParaRPr lang="ru-RU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9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1230" y="1600200"/>
            <a:ext cx="724154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43608" y="501352"/>
            <a:ext cx="72728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внимание.</a:t>
            </a:r>
            <a:endParaRPr lang="ru-RU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43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95536" y="1412776"/>
            <a:ext cx="828092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Актуальность: 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В мире, где социальные сети становятся все более важной частью науки, возникает вопрос, можно ли применить новое понимание социальных реалий и связанные с ним технологии анализа данных к нашему культурному прошлому и настоящему. В частности, к популярной художественной культуре.</a:t>
            </a:r>
            <a:endParaRPr lang="ru-RU" sz="1400" dirty="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83568" y="260648"/>
            <a:ext cx="78488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prstClr val="black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Анализ сетевой топологии социальных сетей, извлеченных из литературы</a:t>
            </a:r>
            <a:endParaRPr lang="ru-RU" sz="2800" dirty="0"/>
          </a:p>
        </p:txBody>
      </p:sp>
      <p:sp>
        <p:nvSpPr>
          <p:cNvPr id="6" name="AutoShape 2" descr="Картинки по запросу социальные сети"/>
          <p:cNvSpPr>
            <a:spLocks noChangeAspect="1" noChangeArrowheads="1"/>
          </p:cNvSpPr>
          <p:nvPr/>
        </p:nvSpPr>
        <p:spPr bwMode="auto">
          <a:xfrm>
            <a:off x="155575" y="-1241425"/>
            <a:ext cx="4286250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501008"/>
            <a:ext cx="5328592" cy="3237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277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968152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Анализ </a:t>
            </a:r>
            <a:r>
              <a:rPr lang="ru-RU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сетевой топологии социальных сетей, извлеченных из литературы</a:t>
            </a:r>
            <a:endParaRPr lang="ru-RU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1556792"/>
            <a:ext cx="8503920" cy="4572000"/>
          </a:xfrm>
        </p:spPr>
        <p:txBody>
          <a:bodyPr>
            <a:normAutofit fontScale="77500" lnSpcReduction="20000"/>
          </a:bodyPr>
          <a:lstStyle/>
          <a:p>
            <a:pPr indent="-288000" algn="just">
              <a:lnSpc>
                <a:spcPct val="120000"/>
              </a:lnSpc>
              <a:spcAft>
                <a:spcPts val="0"/>
              </a:spcAft>
            </a:pPr>
            <a:r>
              <a:rPr lang="ru-RU" sz="2800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Целью работы </a:t>
            </a:r>
            <a:r>
              <a:rPr lang="ru-RU" sz="2800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является анализ сюжета романа и его популярности с точки зрения развития социальной сети его персонажей. Анализ основан на использовании различных алгоритмов визуализации и метрик социальных сетей. Представленный метод анализа литературного произведения будет использован для обнаружения неочевидных шаблонов взаимодействия персонажей в литературных произведениях.</a:t>
            </a:r>
            <a:endParaRPr lang="ru-RU" sz="2000" dirty="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pPr indent="-288000" algn="just">
              <a:lnSpc>
                <a:spcPct val="120000"/>
              </a:lnSpc>
            </a:pP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b="1" dirty="0" smtClean="0">
                <a:latin typeface="Arial" panose="020B0604020202020204" pitchFamily="34" charset="0"/>
                <a:cs typeface="Arial" panose="020B0604020202020204" pitchFamily="34" charset="0"/>
              </a:rPr>
              <a:t>Методы исследования 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– </a:t>
            </a:r>
            <a:r>
              <a:rPr lang="ru-RU" sz="2800" dirty="0" smtClean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использованы </a:t>
            </a:r>
            <a:r>
              <a:rPr lang="ru-RU" sz="2800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разные алгоритмы визуализации социальных сетей и  их анализ для нахождения неочевидных шаблонов взаимодействия персонажей в литературных произведениях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326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Теория графов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—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раздел дискретной математики, изучающий свойства графов. В общем смысле граф представляется как множество </a:t>
            </a:r>
            <a:r>
              <a:rPr lang="ru-RU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вершин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 соединённых </a:t>
            </a:r>
            <a:r>
              <a:rPr lang="ru-RU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рёбрами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ru-RU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Вершина графа –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единица (зачастую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точка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), образующая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графы.</a:t>
            </a:r>
          </a:p>
          <a:p>
            <a:r>
              <a:rPr lang="ru-RU" b="1" dirty="0">
                <a:latin typeface="Arial" panose="020B0604020202020204" pitchFamily="34" charset="0"/>
                <a:cs typeface="Arial" panose="020B0604020202020204" pitchFamily="34" charset="0"/>
              </a:rPr>
              <a:t>Ребро графа – </a:t>
            </a: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отрезок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, соединяющий вершины графа. </a:t>
            </a:r>
          </a:p>
          <a:p>
            <a:endParaRPr lang="ru-RU" dirty="0"/>
          </a:p>
        </p:txBody>
      </p:sp>
      <p:pic>
        <p:nvPicPr>
          <p:cNvPr id="1028" name="Picture 4" descr="Картинки по запросу теория графов картинки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797152"/>
            <a:ext cx="2156160" cy="191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467544" y="116632"/>
            <a:ext cx="79928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solidFill>
                  <a:prstClr val="black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Анализ сетевой топологии социальных сетей, извлеченных из литературы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776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9552" y="1870958"/>
            <a:ext cx="8280920" cy="415033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</a:pPr>
            <a:r>
              <a:rPr lang="ru-RU" sz="2800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Социальная сеть в литературе </a:t>
            </a:r>
            <a:r>
              <a:rPr lang="ru-RU" sz="2800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– это схема диалоговых связей персонажей, изображенная графом, в котором вершины – персонажи, а ребра – связи между ними</a:t>
            </a:r>
            <a:r>
              <a:rPr lang="ru-RU" sz="2800" dirty="0" smtClean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.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2400" b="1" dirty="0" smtClean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  </a:t>
            </a:r>
            <a:r>
              <a:rPr lang="ru-RU" sz="2400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Персонаж</a:t>
            </a:r>
            <a:r>
              <a:rPr lang="ru-RU" sz="2400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: человек, который участвует в истории.</a:t>
            </a:r>
            <a:endParaRPr lang="ru-RU" sz="1800" dirty="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2400" b="1" dirty="0" smtClean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  </a:t>
            </a:r>
            <a:r>
              <a:rPr lang="ru-RU" sz="2400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Говорящий: </a:t>
            </a:r>
            <a:r>
              <a:rPr lang="ru-RU" sz="2400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персонаж, который говорит с другими персонажами.</a:t>
            </a:r>
            <a:endParaRPr lang="ru-RU" sz="1800" dirty="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2400" dirty="0" smtClean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  </a:t>
            </a:r>
            <a:r>
              <a:rPr lang="ru-RU" sz="2400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Аудитория:</a:t>
            </a:r>
            <a:r>
              <a:rPr lang="ru-RU" sz="2400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 персонажи, которые слушают говорящего</a:t>
            </a:r>
            <a:endParaRPr lang="ru-RU" sz="1800" dirty="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pPr marR="76200" algn="just">
              <a:lnSpc>
                <a:spcPct val="150000"/>
              </a:lnSpc>
              <a:spcAft>
                <a:spcPts val="0"/>
              </a:spcAft>
            </a:pPr>
            <a:r>
              <a:rPr lang="ru-RU" sz="2400" dirty="0" smtClean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 </a:t>
            </a:r>
            <a:r>
              <a:rPr lang="ru-RU" sz="2400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Диалог:</a:t>
            </a:r>
            <a:r>
              <a:rPr lang="ru-RU" sz="2400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 строка текста в романе, обозначенная двойными кавычками, чтобы указать, что кто-то говорит.</a:t>
            </a:r>
            <a:endParaRPr lang="ru-RU" sz="1800" dirty="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pPr marR="647700" algn="just">
              <a:lnSpc>
                <a:spcPct val="150000"/>
              </a:lnSpc>
              <a:spcAft>
                <a:spcPts val="0"/>
              </a:spcAft>
            </a:pPr>
            <a:r>
              <a:rPr lang="ru-RU" sz="2400" dirty="0" smtClean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 </a:t>
            </a:r>
            <a:r>
              <a:rPr lang="ru-RU" sz="2400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Разговор:</a:t>
            </a:r>
            <a:r>
              <a:rPr lang="ru-RU" sz="2400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 последовательность диалогов, представляющих беседу между двумя или более персонажами.</a:t>
            </a:r>
            <a:endParaRPr lang="ru-RU" sz="1800" dirty="0">
              <a:effectLst/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39552" y="116632"/>
            <a:ext cx="813690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solidFill>
                  <a:prstClr val="black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Анализ сетевой топологии социальных сетей, извлеченных из литературы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0227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754326"/>
            <a:ext cx="8229600" cy="4525963"/>
          </a:xfrm>
        </p:spPr>
        <p:txBody>
          <a:bodyPr/>
          <a:lstStyle/>
          <a:p>
            <a:r>
              <a:rPr lang="ru-RU" sz="2800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Извлечение социальных сетей из </a:t>
            </a:r>
            <a:r>
              <a:rPr lang="ru-RU" sz="2800" dirty="0" smtClean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литературы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04" t="9357" r="11865" b="21435"/>
          <a:stretch/>
        </p:blipFill>
        <p:spPr bwMode="auto">
          <a:xfrm>
            <a:off x="251520" y="2348880"/>
            <a:ext cx="8161020" cy="3760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763688" y="5768821"/>
            <a:ext cx="56886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Схематическое изображение одного взаимодействия между персонажами.</a:t>
            </a:r>
            <a:endParaRPr lang="ru-RU" sz="1400" b="1" dirty="0">
              <a:effectLst/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79512" y="0"/>
            <a:ext cx="871296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>
                <a:solidFill>
                  <a:prstClr val="black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Анализ сетевой топологии социальных сетей, извлеченных из литературы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724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Визуализация</a:t>
            </a:r>
            <a:endParaRPr lang="ru-RU" sz="4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ru-RU" sz="2800" dirty="0" err="1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Гефи</a:t>
            </a:r>
            <a:r>
              <a:rPr lang="ru-RU" sz="2800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 (</a:t>
            </a:r>
            <a:r>
              <a:rPr lang="ru-RU" sz="2800" dirty="0" err="1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Gephi</a:t>
            </a:r>
            <a:r>
              <a:rPr lang="ru-RU" sz="2800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), программное средство для визуализации, в котором реализованы алгоритмы расчёта характеристик вершин графа, а так же алгоритмы, позволяющие наглядно изобразить граф в двумерном пространстве.</a:t>
            </a:r>
            <a:endParaRPr lang="ru-RU" sz="2000" dirty="0"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  <a:p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2800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алгоритм оптимальной упаковки окружностей внутри окружности заданного размера (</a:t>
            </a:r>
            <a:r>
              <a:rPr lang="ru-RU" sz="2800" dirty="0" err="1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Circle</a:t>
            </a:r>
            <a:r>
              <a:rPr lang="ru-RU" sz="2800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 </a:t>
            </a:r>
            <a:r>
              <a:rPr lang="ru-RU" sz="2800" dirty="0" err="1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Pack</a:t>
            </a:r>
            <a:r>
              <a:rPr lang="ru-RU" sz="2800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 </a:t>
            </a:r>
            <a:r>
              <a:rPr lang="ru-RU" sz="2800" dirty="0" err="1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Layout</a:t>
            </a:r>
            <a:r>
              <a:rPr lang="ru-RU" sz="2800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).</a:t>
            </a:r>
            <a:r>
              <a:rPr lang="ru-RU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255" y="188640"/>
            <a:ext cx="1929463" cy="144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660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899592" y="188640"/>
            <a:ext cx="7488832" cy="1287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АНАЛИЗ СОЦИАЛЬНОЙ СЕТИ ПЕРСОНАЖЕЙ </a:t>
            </a:r>
            <a:endParaRPr lang="ru-RU" b="1" dirty="0" smtClean="0">
              <a:solidFill>
                <a:srgbClr val="000000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« </a:t>
            </a:r>
            <a:r>
              <a:rPr lang="ru-RU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ИГРЫ ПРЕСТОЛОВ» </a:t>
            </a:r>
            <a:endParaRPr lang="ru-RU" b="1" dirty="0" smtClean="0">
              <a:solidFill>
                <a:srgbClr val="000000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НА </a:t>
            </a:r>
            <a:r>
              <a:rPr lang="ru-RU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ОСНОВЕ МЕТРИК</a:t>
            </a:r>
            <a:endParaRPr lang="ru-RU" sz="1600" b="1" dirty="0">
              <a:effectLst/>
              <a:latin typeface="Arial" panose="020B0604020202020204" pitchFamily="34" charset="0"/>
              <a:ea typeface="Times New Roman"/>
              <a:cs typeface="Arial" panose="020B0604020202020204" pitchFamily="34" charset="0"/>
            </a:endParaRPr>
          </a:p>
        </p:txBody>
      </p:sp>
      <p:pic>
        <p:nvPicPr>
          <p:cNvPr id="5122" name="Picture 2" descr="Картинки по запросу игра престолов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8" y="1628800"/>
            <a:ext cx="8280920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21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824136"/>
          </a:xfrm>
        </p:spPr>
        <p:txBody>
          <a:bodyPr>
            <a:noAutofit/>
          </a:bodyPr>
          <a:lstStyle/>
          <a:p>
            <a:pPr fontAlgn="base">
              <a:lnSpc>
                <a:spcPct val="150000"/>
              </a:lnSpc>
              <a:spcAft>
                <a:spcPts val="0"/>
              </a:spcAft>
            </a:pPr>
            <a:r>
              <a:rPr lang="ru-RU" sz="4000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Степень</a:t>
            </a:r>
            <a:endParaRPr lang="ru-RU" sz="3200" dirty="0">
              <a:effectLst/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  <p:pic>
        <p:nvPicPr>
          <p:cNvPr id="5" name="Picture 8" descr="A screenshot of a video game&#10;&#10;Description automatically generated"/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5" t="1424" r="1704" b="2830"/>
          <a:stretch/>
        </p:blipFill>
        <p:spPr bwMode="auto">
          <a:xfrm>
            <a:off x="4860032" y="1556792"/>
            <a:ext cx="3888432" cy="38884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7" descr="A screenshot of a cell phone&#10;&#10;Description automatically generated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56792"/>
            <a:ext cx="3744416" cy="3888432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467544" y="5445224"/>
            <a:ext cx="8676456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ru-RU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Слева</a:t>
            </a:r>
            <a:r>
              <a:rPr lang="ru-RU" b="1" dirty="0" smtClean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: распределение </a:t>
            </a:r>
            <a:r>
              <a:rPr lang="ru-RU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степени вершины графа. </a:t>
            </a:r>
            <a:endParaRPr lang="ru-RU" b="1" dirty="0" smtClean="0">
              <a:solidFill>
                <a:srgbClr val="000000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ru-RU" b="1" dirty="0" smtClean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Справа</a:t>
            </a:r>
            <a:r>
              <a:rPr lang="ru-RU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: </a:t>
            </a:r>
            <a:r>
              <a:rPr lang="ru-RU" b="1" dirty="0" smtClean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визуализация</a:t>
            </a:r>
            <a:r>
              <a:rPr lang="ru-RU" sz="1400" b="1" dirty="0"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 </a:t>
            </a:r>
            <a:r>
              <a:rPr lang="ru-RU" b="1" dirty="0" smtClean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вершины </a:t>
            </a:r>
            <a:r>
              <a:rPr lang="ru-RU" b="1" dirty="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</a:rPr>
              <a:t>графа</a:t>
            </a:r>
            <a:endParaRPr lang="ru-RU" sz="1400" b="1" dirty="0">
              <a:effectLst/>
              <a:latin typeface="Arial" panose="020B0604020202020204" pitchFamily="34" charset="0"/>
              <a:ea typeface="Calibri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14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392</TotalTime>
  <Words>560</Words>
  <Application>Microsoft Office PowerPoint</Application>
  <PresentationFormat>Экран (4:3)</PresentationFormat>
  <Paragraphs>57</Paragraphs>
  <Slides>17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18" baseType="lpstr">
      <vt:lpstr>Тема Office</vt:lpstr>
      <vt:lpstr>Анализ сетевой топологии социальных сетей, извлеченных из литературы</vt:lpstr>
      <vt:lpstr>Презентация PowerPoint</vt:lpstr>
      <vt:lpstr> Анализ сетевой топологии социальных сетей, извлеченных из литературы</vt:lpstr>
      <vt:lpstr>Презентация PowerPoint</vt:lpstr>
      <vt:lpstr>Презентация PowerPoint</vt:lpstr>
      <vt:lpstr>Презентация PowerPoint</vt:lpstr>
      <vt:lpstr>Визуализация</vt:lpstr>
      <vt:lpstr>Презентация PowerPoint</vt:lpstr>
      <vt:lpstr>Степень</vt:lpstr>
      <vt:lpstr>Взвешенная степень </vt:lpstr>
      <vt:lpstr>Презентация PowerPoint</vt:lpstr>
      <vt:lpstr>Презентация PowerPoint</vt:lpstr>
      <vt:lpstr>Презентация PowerPoint</vt:lpstr>
      <vt:lpstr>Презентация PowerPoint</vt:lpstr>
      <vt:lpstr>Тесно-связанные сообщества</vt:lpstr>
      <vt:lpstr>Вывод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Анализ сетевой топологии социальных сетей, извлеченных из литературы</dc:title>
  <dc:creator>User Windows</dc:creator>
  <cp:lastModifiedBy>Лариса</cp:lastModifiedBy>
  <cp:revision>22</cp:revision>
  <dcterms:created xsi:type="dcterms:W3CDTF">2020-01-22T10:52:14Z</dcterms:created>
  <dcterms:modified xsi:type="dcterms:W3CDTF">2020-01-28T16:54:24Z</dcterms:modified>
</cp:coreProperties>
</file>